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71" r:id="rId3"/>
  </p:sldIdLst>
  <p:sldSz cx="10771188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3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946" y="58"/>
      </p:cViewPr>
      <p:guideLst>
        <p:guide orient="horz" pos="2160"/>
        <p:guide pos="33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6399" y="1122363"/>
            <a:ext cx="8078391" cy="2387600"/>
          </a:xfrm>
        </p:spPr>
        <p:txBody>
          <a:bodyPr anchor="b"/>
          <a:lstStyle>
            <a:lvl1pPr algn="ctr">
              <a:defRPr sz="530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6399" y="3602038"/>
            <a:ext cx="8078391" cy="1655762"/>
          </a:xfrm>
        </p:spPr>
        <p:txBody>
          <a:bodyPr/>
          <a:lstStyle>
            <a:lvl1pPr marL="0" indent="0" algn="ctr">
              <a:buNone/>
              <a:defRPr sz="2120"/>
            </a:lvl1pPr>
            <a:lvl2pPr marL="403936" indent="0" algn="ctr">
              <a:buNone/>
              <a:defRPr sz="1767"/>
            </a:lvl2pPr>
            <a:lvl3pPr marL="807872" indent="0" algn="ctr">
              <a:buNone/>
              <a:defRPr sz="1590"/>
            </a:lvl3pPr>
            <a:lvl4pPr marL="1211809" indent="0" algn="ctr">
              <a:buNone/>
              <a:defRPr sz="1414"/>
            </a:lvl4pPr>
            <a:lvl5pPr marL="1615745" indent="0" algn="ctr">
              <a:buNone/>
              <a:defRPr sz="1414"/>
            </a:lvl5pPr>
            <a:lvl6pPr marL="2019681" indent="0" algn="ctr">
              <a:buNone/>
              <a:defRPr sz="1414"/>
            </a:lvl6pPr>
            <a:lvl7pPr marL="2423617" indent="0" algn="ctr">
              <a:buNone/>
              <a:defRPr sz="1414"/>
            </a:lvl7pPr>
            <a:lvl8pPr marL="2827553" indent="0" algn="ctr">
              <a:buNone/>
              <a:defRPr sz="1414"/>
            </a:lvl8pPr>
            <a:lvl9pPr marL="3231490" indent="0" algn="ctr">
              <a:buNone/>
              <a:defRPr sz="141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25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99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08132" y="365125"/>
            <a:ext cx="2322537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0519" y="365125"/>
            <a:ext cx="6832972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59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59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909" y="1709739"/>
            <a:ext cx="9290150" cy="2852737"/>
          </a:xfrm>
        </p:spPr>
        <p:txBody>
          <a:bodyPr anchor="b"/>
          <a:lstStyle>
            <a:lvl1pPr>
              <a:defRPr sz="530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909" y="4589464"/>
            <a:ext cx="9290150" cy="1500187"/>
          </a:xfrm>
        </p:spPr>
        <p:txBody>
          <a:bodyPr/>
          <a:lstStyle>
            <a:lvl1pPr marL="0" indent="0">
              <a:buNone/>
              <a:defRPr sz="2120">
                <a:solidFill>
                  <a:schemeClr val="tx1">
                    <a:tint val="75000"/>
                  </a:schemeClr>
                </a:solidFill>
              </a:defRPr>
            </a:lvl1pPr>
            <a:lvl2pPr marL="403936" indent="0">
              <a:buNone/>
              <a:defRPr sz="1767">
                <a:solidFill>
                  <a:schemeClr val="tx1">
                    <a:tint val="75000"/>
                  </a:schemeClr>
                </a:solidFill>
              </a:defRPr>
            </a:lvl2pPr>
            <a:lvl3pPr marL="807872" indent="0">
              <a:buNone/>
              <a:defRPr sz="1590">
                <a:solidFill>
                  <a:schemeClr val="tx1">
                    <a:tint val="75000"/>
                  </a:schemeClr>
                </a:solidFill>
              </a:defRPr>
            </a:lvl3pPr>
            <a:lvl4pPr marL="121180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4pPr>
            <a:lvl5pPr marL="1615745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5pPr>
            <a:lvl6pPr marL="2019681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6pPr>
            <a:lvl7pPr marL="2423617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7pPr>
            <a:lvl8pPr marL="2827553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8pPr>
            <a:lvl9pPr marL="3231490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88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519" y="1825625"/>
            <a:ext cx="4577755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2914" y="1825625"/>
            <a:ext cx="4577755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88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2" y="365126"/>
            <a:ext cx="929015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1923" y="1681163"/>
            <a:ext cx="4556717" cy="823912"/>
          </a:xfrm>
        </p:spPr>
        <p:txBody>
          <a:bodyPr anchor="b"/>
          <a:lstStyle>
            <a:lvl1pPr marL="0" indent="0">
              <a:buNone/>
              <a:defRPr sz="2120" b="1"/>
            </a:lvl1pPr>
            <a:lvl2pPr marL="403936" indent="0">
              <a:buNone/>
              <a:defRPr sz="1767" b="1"/>
            </a:lvl2pPr>
            <a:lvl3pPr marL="807872" indent="0">
              <a:buNone/>
              <a:defRPr sz="1590" b="1"/>
            </a:lvl3pPr>
            <a:lvl4pPr marL="1211809" indent="0">
              <a:buNone/>
              <a:defRPr sz="1414" b="1"/>
            </a:lvl4pPr>
            <a:lvl5pPr marL="1615745" indent="0">
              <a:buNone/>
              <a:defRPr sz="1414" b="1"/>
            </a:lvl5pPr>
            <a:lvl6pPr marL="2019681" indent="0">
              <a:buNone/>
              <a:defRPr sz="1414" b="1"/>
            </a:lvl6pPr>
            <a:lvl7pPr marL="2423617" indent="0">
              <a:buNone/>
              <a:defRPr sz="1414" b="1"/>
            </a:lvl7pPr>
            <a:lvl8pPr marL="2827553" indent="0">
              <a:buNone/>
              <a:defRPr sz="1414" b="1"/>
            </a:lvl8pPr>
            <a:lvl9pPr marL="3231490" indent="0">
              <a:buNone/>
              <a:defRPr sz="141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1923" y="2505075"/>
            <a:ext cx="455671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52914" y="1681163"/>
            <a:ext cx="4579158" cy="823912"/>
          </a:xfrm>
        </p:spPr>
        <p:txBody>
          <a:bodyPr anchor="b"/>
          <a:lstStyle>
            <a:lvl1pPr marL="0" indent="0">
              <a:buNone/>
              <a:defRPr sz="2120" b="1"/>
            </a:lvl1pPr>
            <a:lvl2pPr marL="403936" indent="0">
              <a:buNone/>
              <a:defRPr sz="1767" b="1"/>
            </a:lvl2pPr>
            <a:lvl3pPr marL="807872" indent="0">
              <a:buNone/>
              <a:defRPr sz="1590" b="1"/>
            </a:lvl3pPr>
            <a:lvl4pPr marL="1211809" indent="0">
              <a:buNone/>
              <a:defRPr sz="1414" b="1"/>
            </a:lvl4pPr>
            <a:lvl5pPr marL="1615745" indent="0">
              <a:buNone/>
              <a:defRPr sz="1414" b="1"/>
            </a:lvl5pPr>
            <a:lvl6pPr marL="2019681" indent="0">
              <a:buNone/>
              <a:defRPr sz="1414" b="1"/>
            </a:lvl6pPr>
            <a:lvl7pPr marL="2423617" indent="0">
              <a:buNone/>
              <a:defRPr sz="1414" b="1"/>
            </a:lvl7pPr>
            <a:lvl8pPr marL="2827553" indent="0">
              <a:buNone/>
              <a:defRPr sz="1414" b="1"/>
            </a:lvl8pPr>
            <a:lvl9pPr marL="3231490" indent="0">
              <a:buNone/>
              <a:defRPr sz="141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52914" y="2505075"/>
            <a:ext cx="457915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24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382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358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3" y="457200"/>
            <a:ext cx="3473988" cy="1600200"/>
          </a:xfrm>
        </p:spPr>
        <p:txBody>
          <a:bodyPr anchor="b"/>
          <a:lstStyle>
            <a:lvl1pPr>
              <a:defRPr sz="28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9158" y="987426"/>
            <a:ext cx="5452914" cy="4873625"/>
          </a:xfrm>
        </p:spPr>
        <p:txBody>
          <a:bodyPr/>
          <a:lstStyle>
            <a:lvl1pPr>
              <a:defRPr sz="2827"/>
            </a:lvl1pPr>
            <a:lvl2pPr>
              <a:defRPr sz="2474"/>
            </a:lvl2pPr>
            <a:lvl3pPr>
              <a:defRPr sz="2120"/>
            </a:lvl3pPr>
            <a:lvl4pPr>
              <a:defRPr sz="1767"/>
            </a:lvl4pPr>
            <a:lvl5pPr>
              <a:defRPr sz="1767"/>
            </a:lvl5pPr>
            <a:lvl6pPr>
              <a:defRPr sz="1767"/>
            </a:lvl6pPr>
            <a:lvl7pPr>
              <a:defRPr sz="1767"/>
            </a:lvl7pPr>
            <a:lvl8pPr>
              <a:defRPr sz="1767"/>
            </a:lvl8pPr>
            <a:lvl9pPr>
              <a:defRPr sz="17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923" y="2057400"/>
            <a:ext cx="3473988" cy="3811588"/>
          </a:xfrm>
        </p:spPr>
        <p:txBody>
          <a:bodyPr/>
          <a:lstStyle>
            <a:lvl1pPr marL="0" indent="0">
              <a:buNone/>
              <a:defRPr sz="1414"/>
            </a:lvl1pPr>
            <a:lvl2pPr marL="403936" indent="0">
              <a:buNone/>
              <a:defRPr sz="1237"/>
            </a:lvl2pPr>
            <a:lvl3pPr marL="807872" indent="0">
              <a:buNone/>
              <a:defRPr sz="1060"/>
            </a:lvl3pPr>
            <a:lvl4pPr marL="1211809" indent="0">
              <a:buNone/>
              <a:defRPr sz="884"/>
            </a:lvl4pPr>
            <a:lvl5pPr marL="1615745" indent="0">
              <a:buNone/>
              <a:defRPr sz="884"/>
            </a:lvl5pPr>
            <a:lvl6pPr marL="2019681" indent="0">
              <a:buNone/>
              <a:defRPr sz="884"/>
            </a:lvl6pPr>
            <a:lvl7pPr marL="2423617" indent="0">
              <a:buNone/>
              <a:defRPr sz="884"/>
            </a:lvl7pPr>
            <a:lvl8pPr marL="2827553" indent="0">
              <a:buNone/>
              <a:defRPr sz="884"/>
            </a:lvl8pPr>
            <a:lvl9pPr marL="3231490" indent="0">
              <a:buNone/>
              <a:defRPr sz="88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41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3" y="457200"/>
            <a:ext cx="3473988" cy="1600200"/>
          </a:xfrm>
        </p:spPr>
        <p:txBody>
          <a:bodyPr anchor="b"/>
          <a:lstStyle>
            <a:lvl1pPr>
              <a:defRPr sz="28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9158" y="987426"/>
            <a:ext cx="5452914" cy="4873625"/>
          </a:xfrm>
        </p:spPr>
        <p:txBody>
          <a:bodyPr anchor="t"/>
          <a:lstStyle>
            <a:lvl1pPr marL="0" indent="0">
              <a:buNone/>
              <a:defRPr sz="2827"/>
            </a:lvl1pPr>
            <a:lvl2pPr marL="403936" indent="0">
              <a:buNone/>
              <a:defRPr sz="2474"/>
            </a:lvl2pPr>
            <a:lvl3pPr marL="807872" indent="0">
              <a:buNone/>
              <a:defRPr sz="2120"/>
            </a:lvl3pPr>
            <a:lvl4pPr marL="1211809" indent="0">
              <a:buNone/>
              <a:defRPr sz="1767"/>
            </a:lvl4pPr>
            <a:lvl5pPr marL="1615745" indent="0">
              <a:buNone/>
              <a:defRPr sz="1767"/>
            </a:lvl5pPr>
            <a:lvl6pPr marL="2019681" indent="0">
              <a:buNone/>
              <a:defRPr sz="1767"/>
            </a:lvl6pPr>
            <a:lvl7pPr marL="2423617" indent="0">
              <a:buNone/>
              <a:defRPr sz="1767"/>
            </a:lvl7pPr>
            <a:lvl8pPr marL="2827553" indent="0">
              <a:buNone/>
              <a:defRPr sz="1767"/>
            </a:lvl8pPr>
            <a:lvl9pPr marL="3231490" indent="0">
              <a:buNone/>
              <a:defRPr sz="176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923" y="2057400"/>
            <a:ext cx="3473988" cy="3811588"/>
          </a:xfrm>
        </p:spPr>
        <p:txBody>
          <a:bodyPr/>
          <a:lstStyle>
            <a:lvl1pPr marL="0" indent="0">
              <a:buNone/>
              <a:defRPr sz="1414"/>
            </a:lvl1pPr>
            <a:lvl2pPr marL="403936" indent="0">
              <a:buNone/>
              <a:defRPr sz="1237"/>
            </a:lvl2pPr>
            <a:lvl3pPr marL="807872" indent="0">
              <a:buNone/>
              <a:defRPr sz="1060"/>
            </a:lvl3pPr>
            <a:lvl4pPr marL="1211809" indent="0">
              <a:buNone/>
              <a:defRPr sz="884"/>
            </a:lvl4pPr>
            <a:lvl5pPr marL="1615745" indent="0">
              <a:buNone/>
              <a:defRPr sz="884"/>
            </a:lvl5pPr>
            <a:lvl6pPr marL="2019681" indent="0">
              <a:buNone/>
              <a:defRPr sz="884"/>
            </a:lvl6pPr>
            <a:lvl7pPr marL="2423617" indent="0">
              <a:buNone/>
              <a:defRPr sz="884"/>
            </a:lvl7pPr>
            <a:lvl8pPr marL="2827553" indent="0">
              <a:buNone/>
              <a:defRPr sz="884"/>
            </a:lvl8pPr>
            <a:lvl9pPr marL="3231490" indent="0">
              <a:buNone/>
              <a:defRPr sz="88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8ABE-B0D6-4B81-8C3F-C1740017715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14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0519" y="365126"/>
            <a:ext cx="92901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519" y="1825625"/>
            <a:ext cx="92901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0519" y="6356351"/>
            <a:ext cx="242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C8ABE-B0D6-4B81-8C3F-C1740017715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7956" y="6356351"/>
            <a:ext cx="36352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07152" y="6356351"/>
            <a:ext cx="242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7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07872" rtl="0" eaLnBrk="1" latinLnBrk="0" hangingPunct="1">
        <a:lnSpc>
          <a:spcPct val="90000"/>
        </a:lnSpc>
        <a:spcBef>
          <a:spcPct val="0"/>
        </a:spcBef>
        <a:buNone/>
        <a:defRPr sz="38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1968" indent="-201968" algn="l" defTabSz="807872" rtl="0" eaLnBrk="1" latinLnBrk="0" hangingPunct="1">
        <a:lnSpc>
          <a:spcPct val="90000"/>
        </a:lnSpc>
        <a:spcBef>
          <a:spcPts val="884"/>
        </a:spcBef>
        <a:buFont typeface="Arial" panose="020B0604020202020204" pitchFamily="34" charset="0"/>
        <a:buChar char="•"/>
        <a:defRPr sz="2474" kern="1200">
          <a:solidFill>
            <a:schemeClr val="tx1"/>
          </a:solidFill>
          <a:latin typeface="+mn-lt"/>
          <a:ea typeface="+mn-ea"/>
          <a:cs typeface="+mn-cs"/>
        </a:defRPr>
      </a:lvl1pPr>
      <a:lvl2pPr marL="605904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2120" kern="1200">
          <a:solidFill>
            <a:schemeClr val="tx1"/>
          </a:solidFill>
          <a:latin typeface="+mn-lt"/>
          <a:ea typeface="+mn-ea"/>
          <a:cs typeface="+mn-cs"/>
        </a:defRPr>
      </a:lvl2pPr>
      <a:lvl3pPr marL="1009841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767" kern="1200">
          <a:solidFill>
            <a:schemeClr val="tx1"/>
          </a:solidFill>
          <a:latin typeface="+mn-lt"/>
          <a:ea typeface="+mn-ea"/>
          <a:cs typeface="+mn-cs"/>
        </a:defRPr>
      </a:lvl3pPr>
      <a:lvl4pPr marL="1413777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4pPr>
      <a:lvl5pPr marL="1817713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5pPr>
      <a:lvl6pPr marL="2221649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6pPr>
      <a:lvl7pPr marL="2625585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7pPr>
      <a:lvl8pPr marL="3029522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8pPr>
      <a:lvl9pPr marL="3433458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1pPr>
      <a:lvl2pPr marL="403936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2pPr>
      <a:lvl3pPr marL="807872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3pPr>
      <a:lvl4pPr marL="1211809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4pPr>
      <a:lvl5pPr marL="1615745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5pPr>
      <a:lvl6pPr marL="2019681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6pPr>
      <a:lvl7pPr marL="2423617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7pPr>
      <a:lvl8pPr marL="2827553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8pPr>
      <a:lvl9pPr marL="3231490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770541" cy="6858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194854" y="5379309"/>
            <a:ext cx="4576011" cy="1083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05661" y="4073967"/>
            <a:ext cx="60074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Информация по выделенным средствам из  местного и республиканского</a:t>
            </a:r>
            <a:r>
              <a:rPr lang="ru-RU" sz="2000" b="1" dirty="0">
                <a:solidFill>
                  <a:prstClr val="black"/>
                </a:solidFill>
              </a:rPr>
              <a:t> бюджета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482305" y="6290960"/>
            <a:ext cx="14250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2020 год</a:t>
            </a:r>
          </a:p>
        </p:txBody>
      </p:sp>
    </p:spTree>
    <p:extLst>
      <p:ext uri="{BB962C8B-B14F-4D97-AF65-F5344CB8AC3E}">
        <p14:creationId xmlns:p14="http://schemas.microsoft.com/office/powerpoint/2010/main" val="4139317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6735" y="255373"/>
            <a:ext cx="9284043" cy="906155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бюджетных средств по ГП ДКБ 2025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01.07.2020г.</a:t>
            </a:r>
            <a:br>
              <a:rPr lang="ru-RU" sz="1600" b="1" dirty="0">
                <a:latin typeface="+mn-lt"/>
              </a:rPr>
            </a:br>
            <a:r>
              <a:rPr lang="ru-RU" sz="1600" b="1" dirty="0">
                <a:latin typeface="+mn-lt"/>
              </a:rPr>
              <a:t>                                                                                                                                                                                 </a:t>
            </a:r>
            <a:r>
              <a:rPr lang="ru-RU" sz="1000" i="1" dirty="0">
                <a:latin typeface="+mn-lt"/>
              </a:rPr>
              <a:t>(</a:t>
            </a:r>
            <a:r>
              <a:rPr lang="ru-RU" sz="1000" i="1" dirty="0" err="1">
                <a:latin typeface="+mn-lt"/>
              </a:rPr>
              <a:t>тыс.тенге</a:t>
            </a:r>
            <a:r>
              <a:rPr lang="ru-RU" sz="1000" i="1" dirty="0">
                <a:latin typeface="+mn-lt"/>
              </a:rPr>
              <a:t>)</a:t>
            </a:r>
            <a:endParaRPr lang="ru-RU" sz="1600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6989786"/>
              </p:ext>
            </p:extLst>
          </p:nvPr>
        </p:nvGraphicFramePr>
        <p:xfrm>
          <a:off x="510746" y="1161529"/>
          <a:ext cx="9630032" cy="47697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1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2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5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8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19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5729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регионов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Данные по выделенным бюджетным средствам на 2020г.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 подписанных договоров гарантии на</a:t>
                      </a:r>
                      <a:r>
                        <a:rPr lang="ru-RU" sz="14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01.07.2020г.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Остаток  бюджетных средств с учетом</a:t>
                      </a:r>
                      <a:r>
                        <a:rPr lang="ru-RU" sz="1400" b="1" i="0" u="none" strike="sng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заключенных</a:t>
                      </a:r>
                      <a:r>
                        <a:rPr lang="ru-RU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договоров гарантии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Акмолинская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605 871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535 278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Актюбинская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857 934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723 698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Алматинская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1 361 899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1 198 329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Атырауская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786 583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715 087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989 839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880 046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Жамбылская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778 633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687 698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476 177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403 701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Карагандинская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982 727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694 242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Костанайская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584 479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432 271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Кызылординская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535 264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451 041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Мангистауская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639 298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550 245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Павлодарская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918 150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755 449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СКО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373 938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177 108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Туркестанская область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299 680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250 725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г.Шымкент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772 779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711 439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1 816 646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1 623 398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3932">
                <a:tc>
                  <a:txBody>
                    <a:bodyPr/>
                    <a:lstStyle/>
                    <a:p>
                      <a:pPr marL="0" algn="ctr" defTabSz="807872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807872" rtl="0" eaLnBrk="1" fontAlgn="ctr" latinLnBrk="0" hangingPunct="1"/>
                      <a:r>
                        <a:rPr lang="ru-RU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г.Нур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-Султан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1 395 767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1 184 177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713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14 175 664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11 973 942 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473187" y="162247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728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3690</TotalTime>
  <Words>208</Words>
  <Application>Microsoft Office PowerPoint</Application>
  <PresentationFormat>Custom</PresentationFormat>
  <Paragraphs>97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Расчет бюджетных средств по ГП ДКБ 2025 по состоянию на 01.07.2020г.                                                                                                                                                                                  (тыс.тенге)</vt:lpstr>
    </vt:vector>
  </TitlesOfParts>
  <Company>fund.kz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</dc:title>
  <dc:creator>Айнур Маратовна Мадришева</dc:creator>
  <cp:lastModifiedBy>Бекпаев Жалгас</cp:lastModifiedBy>
  <cp:revision>390</cp:revision>
  <dcterms:created xsi:type="dcterms:W3CDTF">2018-01-19T11:56:47Z</dcterms:created>
  <dcterms:modified xsi:type="dcterms:W3CDTF">2020-07-22T07:02:53Z</dcterms:modified>
</cp:coreProperties>
</file>